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swald-bold.fntdata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literarydevices.net/attitude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literarydevices.net/tag/robert-fro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 Notes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Gallery Walk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Allusion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11700" y="144417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Definition: </a:t>
            </a: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a brief and indirect reference to a person, place, thing or idea of historical, cultural, literary or political significance. It does not describe in detail the person or thing to which it refers. It is just a passing comment and the writer expects the reader to possess enough knowledge to spot the allusion and grasp its importance in a text.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Example: </a:t>
            </a: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“Don’t act like a Romeo in front of her.” – “Romeo” is a reference to Shakespeare’s Romeo, a passionate lover of Juliet, in “Romeo and Juliet”.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42424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Tone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Definition:</a:t>
            </a: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is an </a:t>
            </a:r>
            <a:r>
              <a:rPr lang="en" sz="2000">
                <a:solidFill>
                  <a:srgbClr val="00468C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  <a:hlinkClick r:id="rId3"/>
              </a:rPr>
              <a:t>attitude</a:t>
            </a: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 of a writer toward a subject or an audience. Tone is generally conveyed through the choice of words or the viewpoint of a writer on a particular subject.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Example: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Father: “We are going on a vacation.”</a:t>
            </a:r>
          </a:p>
          <a:p>
            <a:pPr lvl="0" rtl="0">
              <a:lnSpc>
                <a:spcPct val="168750"/>
              </a:lnSpc>
              <a:spcBef>
                <a:spcPts val="400"/>
              </a:spcBef>
              <a:spcAft>
                <a:spcPts val="1100"/>
              </a:spcAft>
              <a:buNone/>
            </a:pPr>
            <a:r>
              <a:rPr lang="en" sz="2000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Son: “That’s great!!!”</a:t>
            </a:r>
          </a:p>
          <a:p>
            <a:pPr lvl="0" rtl="0">
              <a:lnSpc>
                <a:spcPct val="16875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– </a:t>
            </a:r>
            <a:r>
              <a:rPr i="1"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The tone of son’s response is very cheerful</a:t>
            </a:r>
            <a:r>
              <a:rPr lang="en" sz="20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555555"/>
              </a:solidFill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Theme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Definition:</a:t>
            </a: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a main idea or an underlying meaning of a literary work that may be stated directly or indirectly.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Example: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A theme of “To Kill a Mockingbird” is the coexistence of good and evil.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Motif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Definition: </a:t>
            </a: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Motif is an object or idea that repeats itself throughout a literary work.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Example: A motif of “To Kill a Mockingbird” is gothic details.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Symbolism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Definition: the use of symbols to signify ideas and qualities by giving them symbolic meanings that are different from their literal sense.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Example: A symbol that is used in, “To Kill a Mockingbird” is the mockingbird, and it represents innocence.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Mood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50025" y="1021800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Definition: 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In literature, mood is a literary element that evokes certain feelings or vibes in </a:t>
            </a:r>
            <a:r>
              <a:rPr b="1" lang="en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readers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 through words and descriptions. Usually, mood is referred to as the atmosphere of a literary piece, as it creates an emotional situation that surrounds the readers.</a:t>
            </a: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Example:  </a:t>
            </a:r>
            <a:r>
              <a:rPr lang="en">
                <a:solidFill>
                  <a:srgbClr val="00468C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  <a:hlinkClick r:id="rId3"/>
              </a:rPr>
              <a:t>Robert Frost</a:t>
            </a:r>
            <a:r>
              <a:rPr lang="en">
                <a:solidFill>
                  <a:srgbClr val="555555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 in his poem “The Road Not Taken” creates a gloomy feeling through his tone: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“I shall be telling this with a sigh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spcAft>
                <a:spcPts val="1100"/>
              </a:spcAft>
              <a:buNone/>
            </a:pPr>
            <a:r>
              <a:rPr lang="en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Somewhere ages and ages hence:				Two roads diverged in a wood, and I,</a:t>
            </a:r>
          </a:p>
          <a:p>
            <a:pPr indent="-69850" lvl="0" marL="4114800" rtl="0">
              <a:lnSpc>
                <a:spcPct val="115000"/>
              </a:lnSpc>
              <a:spcBef>
                <a:spcPts val="400"/>
              </a:spcBef>
              <a:spcAft>
                <a:spcPts val="1100"/>
              </a:spcAft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I took the one less traveled by,</a:t>
            </a:r>
          </a:p>
          <a:p>
            <a:pPr indent="-69850" lvl="0" marL="4114800" rtl="0">
              <a:lnSpc>
                <a:spcPct val="115000"/>
              </a:lnSpc>
              <a:spcBef>
                <a:spcPts val="400"/>
              </a:spcBef>
              <a:spcAft>
                <a:spcPts val="1100"/>
              </a:spcAft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666666"/>
                </a:solidFill>
                <a:highlight>
                  <a:srgbClr val="EEEEFF"/>
                </a:highlight>
                <a:latin typeface="Oswald"/>
                <a:ea typeface="Oswald"/>
                <a:cs typeface="Oswald"/>
                <a:sym typeface="Oswald"/>
              </a:rPr>
              <a:t>And that has made all the difference.”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555555"/>
              </a:solidFill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